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6" r:id="rId3"/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Questrial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Questrial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3" name="Google Shape;53;p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2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2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2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2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2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2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2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2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2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2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2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2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2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2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2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2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Questrial"/>
              <a:buNone/>
              <a:defRPr b="0" i="0" sz="4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0" name="Google Shape;110;p2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1" name="Google Shape;111;p2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2" name="Google Shape;112;p2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3" name="Google Shape;113;p2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2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9" name="Google Shape;269;p12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71" name="Google Shape;271;p1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72" name="Google Shape;272;p1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73" name="Google Shape;273;p1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anoramic Picture with Caption">
  <p:cSld name="Panoramic Picture with Caption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3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6" name="Google Shape;276;p13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78" name="Google Shape;278;p1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79" name="Google Shape;279;p1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80" name="Google Shape;280;p1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83" name="Google Shape;283;p14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84" name="Google Shape;284;p1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85" name="Google Shape;285;p1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86" name="Google Shape;286;p1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89" name="Google Shape;289;p15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90" name="Google Shape;290;p15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91" name="Google Shape;291;p1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92" name="Google Shape;292;p1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93" name="Google Shape;293;p1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94" name="Google Shape;294;p15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b="0" lang="fr-FR" sz="80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  <a:endParaRPr/>
          </a:p>
        </p:txBody>
      </p:sp>
      <p:sp>
        <p:nvSpPr>
          <p:cNvPr id="295" name="Google Shape;295;p15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b="0" lang="fr-FR" sz="80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99" name="Google Shape;299;p1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00" name="Google Shape;300;p1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01" name="Google Shape;301;p1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04" name="Google Shape;304;p17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05" name="Google Shape;305;p17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06" name="Google Shape;306;p17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07" name="Google Shape;307;p17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08" name="Google Shape;308;p17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09" name="Google Shape;309;p17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10" name="Google Shape;310;p1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11" name="Google Shape;311;p1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12" name="Google Shape;312;p1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icture Column">
  <p:cSld name="3 Picture Column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5" name="Google Shape;315;p18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16" name="Google Shape;316;p18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17" name="Google Shape;317;p18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18" name="Google Shape;318;p18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19" name="Google Shape;319;p18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20" name="Google Shape;320;p18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21" name="Google Shape;321;p18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22" name="Google Shape;322;p18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23" name="Google Shape;323;p18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24" name="Google Shape;324;p1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25" name="Google Shape;325;p1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26" name="Google Shape;326;p1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9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29" name="Google Shape;329;p19"/>
          <p:cNvSpPr txBox="1"/>
          <p:nvPr>
            <p:ph idx="1" type="body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30" name="Google Shape;330;p1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31" name="Google Shape;331;p1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32" name="Google Shape;332;p1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0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5" name="Google Shape;335;p20"/>
          <p:cNvSpPr txBox="1"/>
          <p:nvPr>
            <p:ph idx="1" type="body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36" name="Google Shape;336;p2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37" name="Google Shape;337;p2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38" name="Google Shape;338;p2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3" name="Google Shape;163;p4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4" name="Google Shape;164;p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5" name="Google Shape;165;p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6" name="Google Shape;166;p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68" name="Google Shape;168;p5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" name="Google Shape;169;p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170" name="Google Shape;170;p5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76" name="Google Shape;176;p5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77" name="Google Shape;177;p5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79" name="Google Shape;179;p5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0" name="Google Shape;180;p5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3" name="Google Shape;183;p5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5" name="Google Shape;185;p5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8" name="Google Shape;188;p5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91" name="Google Shape;191;p5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93" name="Google Shape;193;p5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95" name="Google Shape;195;p5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97" name="Google Shape;197;p5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1" name="Google Shape;201;p5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2" name="Google Shape;202;p5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4" name="Google Shape;204;p5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5" name="Google Shape;205;p5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7" name="Google Shape;207;p5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9" name="Google Shape;209;p5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2" name="Google Shape;212;p5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4" name="Google Shape;214;p5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7" name="Google Shape;217;p5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8" name="Google Shape;218;p5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21" name="Google Shape;221;p5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23" name="Google Shape;223;p5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5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  <a:defRPr b="0" i="0" sz="4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25" name="Google Shape;225;p5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6" name="Google Shape;226;p5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7" name="Google Shape;227;p5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8" name="Google Shape;228;p5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1" name="Google Shape;231;p6"/>
          <p:cNvSpPr txBox="1"/>
          <p:nvPr>
            <p:ph idx="1" type="body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32" name="Google Shape;232;p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33" name="Google Shape;233;p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34" name="Google Shape;234;p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7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7" name="Google Shape;237;p7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38" name="Google Shape;238;p7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39" name="Google Shape;239;p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0" name="Google Shape;240;p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1" name="Google Shape;241;p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8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44" name="Google Shape;244;p8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5" name="Google Shape;245;p8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6" name="Google Shape;246;p8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7" name="Google Shape;247;p8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8" name="Google Shape;248;p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9" name="Google Shape;249;p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50" name="Google Shape;250;p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3" name="Google Shape;253;p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54" name="Google Shape;254;p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55" name="Google Shape;255;p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58" name="Google Shape;258;p1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59" name="Google Shape;259;p1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2" name="Google Shape;262;p11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63" name="Google Shape;263;p11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64" name="Google Shape;264;p1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65" name="Google Shape;265;p1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66" name="Google Shape;266;p1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Google Shape;6;p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" name="Google Shape;10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" name="Google Shape;11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0" name="Google Shape;20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1" name="Google Shape;21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" name="Google Shape;36;p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" name="Google Shape;47;p1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8" name="Google Shape;48;p1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49" name="Google Shape;49;p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0" name="Google Shape;50;p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1" name="Google Shape;51;p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15" name="Google Shape;115;p3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3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7" name="Google Shape;117;p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18" name="Google Shape;118;p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2" name="Google Shape;122;p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4" name="Google Shape;124;p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5" name="Google Shape;125;p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8" name="Google Shape;128;p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29" name="Google Shape;129;p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130" name="Google Shape;130;p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1" name="Google Shape;131;p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2" name="Google Shape;132;p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3" name="Google Shape;133;p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6" name="Google Shape;136;p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8" name="Google Shape;138;p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40" name="Google Shape;140;p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41" name="Google Shape;141;p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44" name="Google Shape;144;p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" name="Google Shape;145;p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146" name="Google Shape;146;p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47" name="Google Shape;147;p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0" name="Google Shape;150;p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2" name="Google Shape;152;p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4" name="Google Shape;154;p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6" name="Google Shape;156;p3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7" name="Google Shape;157;p3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8" name="Google Shape;158;p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9" name="Google Shape;159;p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0" name="Google Shape;160;p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344" name="Google Shape;344;p21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-3" y="-3747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21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346" name="Google Shape;346;p21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1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2" name="Google Shape;352;p21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3" name="Google Shape;353;p21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1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5" name="Google Shape;355;p21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6" name="Google Shape;356;p21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1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9" name="Google Shape;359;p21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1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1" name="Google Shape;361;p21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1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4" name="Google Shape;364;p21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1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1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7" name="Google Shape;367;p21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9" name="Google Shape;369;p21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1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1" name="Google Shape;371;p21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3" name="Google Shape;373;p21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1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7" name="Google Shape;377;p21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8" name="Google Shape;378;p21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0" name="Google Shape;380;p21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1" name="Google Shape;381;p21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3" name="Google Shape;383;p21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5" name="Google Shape;385;p21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1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8" name="Google Shape;388;p21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0" name="Google Shape;390;p21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3" name="Google Shape;393;p21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4" name="Google Shape;394;p21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7" name="Google Shape;397;p21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9" name="Google Shape;399;p21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21"/>
          <p:cNvSpPr txBox="1"/>
          <p:nvPr>
            <p:ph type="ctrTitle"/>
          </p:nvPr>
        </p:nvSpPr>
        <p:spPr>
          <a:xfrm>
            <a:off x="1617233" y="4539573"/>
            <a:ext cx="8957534" cy="11828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Questrial"/>
              <a:buNone/>
            </a:pPr>
            <a:r>
              <a:rPr b="0" i="0" lang="fr-FR" sz="44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PROJET SCIENTIFIQUE COLLECTIF</a:t>
            </a:r>
            <a:endParaRPr/>
          </a:p>
        </p:txBody>
      </p:sp>
      <p:sp>
        <p:nvSpPr>
          <p:cNvPr id="401" name="Google Shape;401;p21"/>
          <p:cNvSpPr txBox="1"/>
          <p:nvPr>
            <p:ph idx="1" type="subTitle"/>
          </p:nvPr>
        </p:nvSpPr>
        <p:spPr>
          <a:xfrm>
            <a:off x="1911275" y="5722411"/>
            <a:ext cx="8369450" cy="480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</a:pPr>
            <a:r>
              <a:rPr b="0" i="0" lang="fr-FR" sz="20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PROPOSOTION DETAILLEÉ</a:t>
            </a:r>
            <a:endParaRPr/>
          </a:p>
        </p:txBody>
      </p:sp>
      <p:sp>
        <p:nvSpPr>
          <p:cNvPr id="402" name="Google Shape;402;p21"/>
          <p:cNvSpPr/>
          <p:nvPr/>
        </p:nvSpPr>
        <p:spPr>
          <a:xfrm>
            <a:off x="666974" y="639965"/>
            <a:ext cx="10879991" cy="3598548"/>
          </a:xfrm>
          <a:prstGeom prst="round2DiagRect">
            <a:avLst>
              <a:gd fmla="val 9529" name="adj1"/>
              <a:gd fmla="val 0" name="adj2"/>
            </a:avLst>
          </a:prstGeom>
          <a:solidFill>
            <a:schemeClr val="lt1"/>
          </a:solidFill>
          <a:ln cap="sq" cmpd="sng" w="19050">
            <a:solidFill>
              <a:srgbClr val="3B95DE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descr="Une image contenant graphiques vectoriels&#10;&#10;Description générée avec un niveau de confiance élevé" id="403" name="Google Shape;403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40522" y="951493"/>
            <a:ext cx="7532894" cy="2975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92" name="Google Shape;692;p30"/>
          <p:cNvSpPr txBox="1"/>
          <p:nvPr>
            <p:ph type="title"/>
          </p:nvPr>
        </p:nvSpPr>
        <p:spPr>
          <a:xfrm>
            <a:off x="1019015" y="1093787"/>
            <a:ext cx="3059969" cy="4697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NOTRE STRATÉGIE</a:t>
            </a:r>
            <a:endParaRPr/>
          </a:p>
        </p:txBody>
      </p:sp>
      <p:sp>
        <p:nvSpPr>
          <p:cNvPr id="693" name="Google Shape;693;p30"/>
          <p:cNvSpPr/>
          <p:nvPr/>
        </p:nvSpPr>
        <p:spPr>
          <a:xfrm>
            <a:off x="4625084" y="0"/>
            <a:ext cx="7566916" cy="6848476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94" name="Google Shape;694;p30"/>
          <p:cNvSpPr txBox="1"/>
          <p:nvPr>
            <p:ph idx="1" type="body"/>
          </p:nvPr>
        </p:nvSpPr>
        <p:spPr>
          <a:xfrm>
            <a:off x="4880284" y="263001"/>
            <a:ext cx="6593943" cy="64413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Tâche principale : base mobile fiabl</a:t>
            </a: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e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Choix des missions les plus simples qui rapportent le plus de points 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        - L'exprérience</a:t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       - Créer un nouvel élément (récupérer le goldenium)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        - Prédir le score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Missions secondaires : classer les atomes.</a:t>
            </a:r>
            <a:endParaRPr/>
          </a:p>
        </p:txBody>
      </p:sp>
      <p:grpSp>
        <p:nvGrpSpPr>
          <p:cNvPr id="695" name="Google Shape;695;p30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696" name="Google Shape;696;p30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00" name="Google Shape;700;p30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02" name="Google Shape;702;p30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03" name="Google Shape;703;p30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06" name="Google Shape;706;p30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7" name="Google Shape;707;p30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60000"/>
              </a:scheme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708" name="Google Shape;708;p30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09" name="Google Shape;709;p30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10" name="Google Shape;710;p30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11" name="Google Shape;711;p30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14" name="Google Shape;714;p30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16" name="Google Shape;716;p30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18" name="Google Shape;718;p30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19" name="Google Shape;719;p30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22" name="Google Shape;722;p30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Une image contenant plancher, intérieur, meubles, mur&#10;&#10;Description générée avec un niveau de confiance très élevé" id="723" name="Google Shape;72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0372" y="1401523"/>
            <a:ext cx="2799104" cy="117247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pic>
        <p:nvPicPr>
          <p:cNvPr descr="Une image contenant plancher, intérieur, mur, ciel&#10;&#10;Description générée avec un niveau de confiance très élevé" id="724" name="Google Shape;72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55598" y="4291467"/>
            <a:ext cx="2466900" cy="12075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1"/>
          <p:cNvSpPr txBox="1"/>
          <p:nvPr>
            <p:ph type="title"/>
          </p:nvPr>
        </p:nvSpPr>
        <p:spPr>
          <a:xfrm>
            <a:off x="11440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4) ORGANISATION</a:t>
            </a:r>
            <a:endParaRPr/>
          </a:p>
        </p:txBody>
      </p:sp>
      <p:sp>
        <p:nvSpPr>
          <p:cNvPr id="730" name="Google Shape;730;p31"/>
          <p:cNvSpPr/>
          <p:nvPr/>
        </p:nvSpPr>
        <p:spPr>
          <a:xfrm>
            <a:off x="2156453" y="2148128"/>
            <a:ext cx="2208300" cy="914400"/>
          </a:xfrm>
          <a:prstGeom prst="roundRect">
            <a:avLst>
              <a:gd fmla="val 16667" name="adj"/>
            </a:avLst>
          </a:prstGeom>
          <a:solidFill>
            <a:srgbClr val="595959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Structure 3D</a:t>
            </a:r>
            <a:endParaRPr/>
          </a:p>
        </p:txBody>
      </p:sp>
      <p:sp>
        <p:nvSpPr>
          <p:cNvPr id="731" name="Google Shape;731;p31"/>
          <p:cNvSpPr/>
          <p:nvPr/>
        </p:nvSpPr>
        <p:spPr>
          <a:xfrm>
            <a:off x="4992829" y="2161496"/>
            <a:ext cx="2208300" cy="914400"/>
          </a:xfrm>
          <a:prstGeom prst="roundRect">
            <a:avLst>
              <a:gd fmla="val 16667" name="adj"/>
            </a:avLst>
          </a:prstGeom>
          <a:solidFill>
            <a:srgbClr val="595959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Dimensionnement et motorisation</a:t>
            </a:r>
            <a:endParaRPr/>
          </a:p>
        </p:txBody>
      </p:sp>
      <p:sp>
        <p:nvSpPr>
          <p:cNvPr id="732" name="Google Shape;732;p31"/>
          <p:cNvSpPr/>
          <p:nvPr/>
        </p:nvSpPr>
        <p:spPr>
          <a:xfrm>
            <a:off x="7652640" y="2161495"/>
            <a:ext cx="2208300" cy="914400"/>
          </a:xfrm>
          <a:prstGeom prst="roundRect">
            <a:avLst>
              <a:gd fmla="val 16667" name="adj"/>
            </a:avLst>
          </a:prstGeom>
          <a:solidFill>
            <a:srgbClr val="595959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Capteurs</a:t>
            </a:r>
            <a:endParaRPr/>
          </a:p>
        </p:txBody>
      </p:sp>
      <p:sp>
        <p:nvSpPr>
          <p:cNvPr id="733" name="Google Shape;733;p31"/>
          <p:cNvSpPr/>
          <p:nvPr/>
        </p:nvSpPr>
        <p:spPr>
          <a:xfrm>
            <a:off x="2156453" y="3269562"/>
            <a:ext cx="2208300" cy="2280300"/>
          </a:xfrm>
          <a:prstGeom prst="roundRect">
            <a:avLst>
              <a:gd fmla="val 16667" name="adj"/>
            </a:avLst>
          </a:prstGeom>
          <a:solidFill>
            <a:srgbClr val="595959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Maxime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Coordinateur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34" name="Google Shape;734;p31"/>
          <p:cNvSpPr/>
          <p:nvPr/>
        </p:nvSpPr>
        <p:spPr>
          <a:xfrm>
            <a:off x="4992829" y="3282930"/>
            <a:ext cx="2208300" cy="2280300"/>
          </a:xfrm>
          <a:prstGeom prst="roundRect">
            <a:avLst>
              <a:gd fmla="val 16667" name="adj"/>
            </a:avLst>
          </a:prstGeom>
          <a:solidFill>
            <a:srgbClr val="595959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Julien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Resp. Administratif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Hamza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Secrétaire général</a:t>
            </a:r>
            <a:endParaRPr/>
          </a:p>
        </p:txBody>
      </p:sp>
      <p:sp>
        <p:nvSpPr>
          <p:cNvPr id="735" name="Google Shape;735;p31"/>
          <p:cNvSpPr/>
          <p:nvPr/>
        </p:nvSpPr>
        <p:spPr>
          <a:xfrm>
            <a:off x="7652640" y="3282929"/>
            <a:ext cx="2208300" cy="2280300"/>
          </a:xfrm>
          <a:prstGeom prst="roundRect">
            <a:avLst>
              <a:gd fmla="val 16667" name="adj"/>
            </a:avLst>
          </a:prstGeom>
          <a:solidFill>
            <a:srgbClr val="595959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Yahya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Trésorier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Rapha</a:t>
            </a:r>
            <a: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ë</a:t>
            </a: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l</a:t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Resp. sponsors</a:t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41" name="Google Shape;741;p32"/>
          <p:cNvSpPr txBox="1"/>
          <p:nvPr>
            <p:ph type="title"/>
          </p:nvPr>
        </p:nvSpPr>
        <p:spPr>
          <a:xfrm>
            <a:off x="367852" y="1093787"/>
            <a:ext cx="3988223" cy="4697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DIMENSIONNEMENT ET MOTORISATION</a:t>
            </a:r>
            <a:endParaRPr/>
          </a:p>
        </p:txBody>
      </p:sp>
      <p:sp>
        <p:nvSpPr>
          <p:cNvPr id="742" name="Google Shape;742;p32"/>
          <p:cNvSpPr/>
          <p:nvPr/>
        </p:nvSpPr>
        <p:spPr>
          <a:xfrm>
            <a:off x="4625084" y="0"/>
            <a:ext cx="7566916" cy="6848476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43" name="Google Shape;743;p32"/>
          <p:cNvSpPr txBox="1"/>
          <p:nvPr>
            <p:ph idx="1" type="body"/>
          </p:nvPr>
        </p:nvSpPr>
        <p:spPr>
          <a:xfrm>
            <a:off x="5215467" y="1093788"/>
            <a:ext cx="5831944" cy="469741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882" r="0" t="-233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latin typeface="Questrial"/>
                <a:ea typeface="Questrial"/>
                <a:cs typeface="Questrial"/>
                <a:sym typeface="Questrial"/>
              </a:rPr>
              <a:t> </a:t>
            </a:r>
            <a:endParaRPr/>
          </a:p>
        </p:txBody>
      </p:sp>
      <p:grpSp>
        <p:nvGrpSpPr>
          <p:cNvPr id="744" name="Google Shape;744;p32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745" name="Google Shape;745;p32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2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2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2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49" name="Google Shape;749;p32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51" name="Google Shape;751;p32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52" name="Google Shape;752;p32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2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55" name="Google Shape;755;p32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56" name="Google Shape;756;p32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60000"/>
              </a:scheme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757" name="Google Shape;757;p32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58" name="Google Shape;758;p32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59" name="Google Shape;759;p32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60" name="Google Shape;760;p32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2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2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63" name="Google Shape;763;p32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2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65" name="Google Shape;765;p32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67" name="Google Shape;767;p32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68" name="Google Shape;768;p32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2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2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71" name="Google Shape;771;p32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77" name="Google Shape;777;p33"/>
          <p:cNvSpPr txBox="1"/>
          <p:nvPr>
            <p:ph type="title"/>
          </p:nvPr>
        </p:nvSpPr>
        <p:spPr>
          <a:xfrm>
            <a:off x="367852" y="1093787"/>
            <a:ext cx="3988223" cy="4697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PRÉCISION D’ENCODAGE</a:t>
            </a:r>
            <a:endParaRPr/>
          </a:p>
        </p:txBody>
      </p:sp>
      <p:sp>
        <p:nvSpPr>
          <p:cNvPr id="778" name="Google Shape;778;p33"/>
          <p:cNvSpPr/>
          <p:nvPr/>
        </p:nvSpPr>
        <p:spPr>
          <a:xfrm>
            <a:off x="4625084" y="0"/>
            <a:ext cx="7566916" cy="6848476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79" name="Google Shape;779;p33"/>
          <p:cNvSpPr txBox="1"/>
          <p:nvPr>
            <p:ph idx="1" type="body"/>
          </p:nvPr>
        </p:nvSpPr>
        <p:spPr>
          <a:xfrm>
            <a:off x="4620320" y="152402"/>
            <a:ext cx="7562155" cy="669131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-1183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latin typeface="Questrial"/>
                <a:ea typeface="Questrial"/>
                <a:cs typeface="Questrial"/>
                <a:sym typeface="Questrial"/>
              </a:rPr>
              <a:t> </a:t>
            </a:r>
            <a:endParaRPr/>
          </a:p>
        </p:txBody>
      </p:sp>
      <p:grpSp>
        <p:nvGrpSpPr>
          <p:cNvPr id="780" name="Google Shape;780;p33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781" name="Google Shape;781;p33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85" name="Google Shape;785;p33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87" name="Google Shape;787;p33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88" name="Google Shape;788;p33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91" name="Google Shape;791;p33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92" name="Google Shape;792;p33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60000"/>
              </a:scheme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793" name="Google Shape;793;p33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94" name="Google Shape;794;p33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95" name="Google Shape;795;p33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96" name="Google Shape;796;p33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3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3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799" name="Google Shape;799;p33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3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01" name="Google Shape;801;p33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3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03" name="Google Shape;803;p33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04" name="Google Shape;804;p33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3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3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07" name="Google Shape;807;p33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3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13" name="Google Shape;813;p34"/>
          <p:cNvSpPr txBox="1"/>
          <p:nvPr>
            <p:ph type="title"/>
          </p:nvPr>
        </p:nvSpPr>
        <p:spPr>
          <a:xfrm>
            <a:off x="367852" y="1093787"/>
            <a:ext cx="3988223" cy="4697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CHOIX STRUCTURELS</a:t>
            </a:r>
            <a:endParaRPr/>
          </a:p>
        </p:txBody>
      </p:sp>
      <p:sp>
        <p:nvSpPr>
          <p:cNvPr id="814" name="Google Shape;814;p34"/>
          <p:cNvSpPr/>
          <p:nvPr/>
        </p:nvSpPr>
        <p:spPr>
          <a:xfrm>
            <a:off x="4625084" y="0"/>
            <a:ext cx="7566916" cy="6848476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15" name="Google Shape;815;p34"/>
          <p:cNvSpPr txBox="1"/>
          <p:nvPr>
            <p:ph idx="1" type="body"/>
          </p:nvPr>
        </p:nvSpPr>
        <p:spPr>
          <a:xfrm>
            <a:off x="5129742" y="1075531"/>
            <a:ext cx="6449483" cy="4697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Une structure </a:t>
            </a:r>
            <a: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simple</a:t>
            </a: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et </a:t>
            </a:r>
            <a: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fiable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appuie ponctuel dilemme précision /accélération</a:t>
            </a:r>
            <a:endParaRPr/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816" name="Google Shape;816;p34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817" name="Google Shape;817;p34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21" name="Google Shape;821;p34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23" name="Google Shape;823;p34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24" name="Google Shape;824;p34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27" name="Google Shape;827;p34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28" name="Google Shape;828;p34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60000"/>
              </a:scheme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829" name="Google Shape;829;p34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30" name="Google Shape;830;p34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31" name="Google Shape;831;p34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32" name="Google Shape;832;p34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35" name="Google Shape;835;p34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37" name="Google Shape;837;p34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39" name="Google Shape;839;p34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40" name="Google Shape;840;p34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843" name="Google Shape;843;p34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4" name="Google Shape;844;p34"/>
          <p:cNvSpPr/>
          <p:nvPr/>
        </p:nvSpPr>
        <p:spPr>
          <a:xfrm>
            <a:off x="5932241" y="3514358"/>
            <a:ext cx="2403835" cy="2109198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D099E4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845" name="Google Shape;845;p34"/>
          <p:cNvCxnSpPr/>
          <p:nvPr/>
        </p:nvCxnSpPr>
        <p:spPr>
          <a:xfrm>
            <a:off x="6290459" y="4333653"/>
            <a:ext cx="0" cy="377072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6" name="Google Shape;846;p34"/>
          <p:cNvCxnSpPr/>
          <p:nvPr/>
        </p:nvCxnSpPr>
        <p:spPr>
          <a:xfrm>
            <a:off x="7951148" y="4333653"/>
            <a:ext cx="0" cy="377072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7" name="Google Shape;847;p34"/>
          <p:cNvSpPr/>
          <p:nvPr/>
        </p:nvSpPr>
        <p:spPr>
          <a:xfrm>
            <a:off x="7058743" y="3749400"/>
            <a:ext cx="150829" cy="155927"/>
          </a:xfrm>
          <a:prstGeom prst="ellipse">
            <a:avLst/>
          </a:prstGeom>
          <a:solidFill>
            <a:srgbClr val="092338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48" name="Google Shape;848;p34"/>
          <p:cNvSpPr/>
          <p:nvPr/>
        </p:nvSpPr>
        <p:spPr>
          <a:xfrm>
            <a:off x="7058742" y="5240406"/>
            <a:ext cx="150829" cy="155927"/>
          </a:xfrm>
          <a:prstGeom prst="ellipse">
            <a:avLst/>
          </a:prstGeom>
          <a:solidFill>
            <a:srgbClr val="092338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49" name="Google Shape;849;p34"/>
          <p:cNvSpPr txBox="1"/>
          <p:nvPr/>
        </p:nvSpPr>
        <p:spPr>
          <a:xfrm>
            <a:off x="6779083" y="3153734"/>
            <a:ext cx="15569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Avant</a:t>
            </a:r>
            <a:endParaRPr/>
          </a:p>
        </p:txBody>
      </p:sp>
      <p:sp>
        <p:nvSpPr>
          <p:cNvPr id="850" name="Google Shape;850;p34"/>
          <p:cNvSpPr txBox="1"/>
          <p:nvPr/>
        </p:nvSpPr>
        <p:spPr>
          <a:xfrm>
            <a:off x="6846640" y="5717230"/>
            <a:ext cx="142187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Arrière</a:t>
            </a:r>
            <a:endParaRPr/>
          </a:p>
        </p:txBody>
      </p:sp>
      <p:sp>
        <p:nvSpPr>
          <p:cNvPr id="851" name="Google Shape;851;p34"/>
          <p:cNvSpPr txBox="1"/>
          <p:nvPr/>
        </p:nvSpPr>
        <p:spPr>
          <a:xfrm>
            <a:off x="10485112" y="3239572"/>
            <a:ext cx="20825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Roues motrices</a:t>
            </a:r>
            <a:endParaRPr/>
          </a:p>
        </p:txBody>
      </p:sp>
      <p:sp>
        <p:nvSpPr>
          <p:cNvPr id="852" name="Google Shape;852;p34"/>
          <p:cNvSpPr txBox="1"/>
          <p:nvPr/>
        </p:nvSpPr>
        <p:spPr>
          <a:xfrm>
            <a:off x="9515968" y="5807727"/>
            <a:ext cx="1421877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Roues libres : asssurent la stabilité</a:t>
            </a:r>
            <a:endParaRPr/>
          </a:p>
        </p:txBody>
      </p:sp>
      <p:sp>
        <p:nvSpPr>
          <p:cNvPr id="853" name="Google Shape;853;p34"/>
          <p:cNvSpPr/>
          <p:nvPr/>
        </p:nvSpPr>
        <p:spPr>
          <a:xfrm>
            <a:off x="5932241" y="3507905"/>
            <a:ext cx="2403835" cy="2109198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D099E4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854" name="Google Shape;854;p34"/>
          <p:cNvCxnSpPr/>
          <p:nvPr/>
        </p:nvCxnSpPr>
        <p:spPr>
          <a:xfrm>
            <a:off x="6290459" y="4327200"/>
            <a:ext cx="0" cy="377072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5" name="Google Shape;855;p34"/>
          <p:cNvCxnSpPr/>
          <p:nvPr/>
        </p:nvCxnSpPr>
        <p:spPr>
          <a:xfrm>
            <a:off x="7951148" y="4327200"/>
            <a:ext cx="0" cy="377072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6" name="Google Shape;856;p34"/>
          <p:cNvSpPr/>
          <p:nvPr/>
        </p:nvSpPr>
        <p:spPr>
          <a:xfrm>
            <a:off x="7058743" y="3742947"/>
            <a:ext cx="150829" cy="155927"/>
          </a:xfrm>
          <a:prstGeom prst="ellipse">
            <a:avLst/>
          </a:prstGeom>
          <a:solidFill>
            <a:srgbClr val="092338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57" name="Google Shape;857;p34"/>
          <p:cNvSpPr/>
          <p:nvPr/>
        </p:nvSpPr>
        <p:spPr>
          <a:xfrm>
            <a:off x="7058742" y="5233953"/>
            <a:ext cx="150829" cy="155927"/>
          </a:xfrm>
          <a:prstGeom prst="ellipse">
            <a:avLst/>
          </a:prstGeom>
          <a:solidFill>
            <a:srgbClr val="092338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858" name="Google Shape;858;p34"/>
          <p:cNvCxnSpPr/>
          <p:nvPr/>
        </p:nvCxnSpPr>
        <p:spPr>
          <a:xfrm>
            <a:off x="8133588" y="4428193"/>
            <a:ext cx="0" cy="158496"/>
          </a:xfrm>
          <a:prstGeom prst="straightConnector1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9" name="Google Shape;859;p34"/>
          <p:cNvCxnSpPr/>
          <p:nvPr/>
        </p:nvCxnSpPr>
        <p:spPr>
          <a:xfrm>
            <a:off x="6109778" y="4436488"/>
            <a:ext cx="0" cy="158496"/>
          </a:xfrm>
          <a:prstGeom prst="straightConnector1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0" name="Google Shape;860;p34"/>
          <p:cNvCxnSpPr/>
          <p:nvPr/>
        </p:nvCxnSpPr>
        <p:spPr>
          <a:xfrm rot="10800000">
            <a:off x="6109778" y="4562505"/>
            <a:ext cx="3438082" cy="671448"/>
          </a:xfrm>
          <a:prstGeom prst="straightConnector1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61" name="Google Shape;861;p34"/>
          <p:cNvCxnSpPr/>
          <p:nvPr/>
        </p:nvCxnSpPr>
        <p:spPr>
          <a:xfrm rot="10800000">
            <a:off x="8155399" y="4515736"/>
            <a:ext cx="1416845" cy="718217"/>
          </a:xfrm>
          <a:prstGeom prst="straightConnector1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62" name="Google Shape;862;p34"/>
          <p:cNvSpPr txBox="1"/>
          <p:nvPr/>
        </p:nvSpPr>
        <p:spPr>
          <a:xfrm>
            <a:off x="9518389" y="5175304"/>
            <a:ext cx="22433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Roues encodeuses</a:t>
            </a:r>
            <a:endParaRPr/>
          </a:p>
        </p:txBody>
      </p:sp>
      <p:cxnSp>
        <p:nvCxnSpPr>
          <p:cNvPr id="863" name="Google Shape;863;p34"/>
          <p:cNvCxnSpPr/>
          <p:nvPr/>
        </p:nvCxnSpPr>
        <p:spPr>
          <a:xfrm flipH="1">
            <a:off x="7989367" y="3533035"/>
            <a:ext cx="2430544" cy="989812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64" name="Google Shape;864;p34"/>
          <p:cNvCxnSpPr/>
          <p:nvPr/>
        </p:nvCxnSpPr>
        <p:spPr>
          <a:xfrm flipH="1">
            <a:off x="6287317" y="3523066"/>
            <a:ext cx="4159577" cy="989812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65" name="Google Shape;865;p34"/>
          <p:cNvCxnSpPr/>
          <p:nvPr/>
        </p:nvCxnSpPr>
        <p:spPr>
          <a:xfrm rot="10800000">
            <a:off x="7209572" y="3905328"/>
            <a:ext cx="2161865" cy="1971972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66" name="Google Shape;866;p34"/>
          <p:cNvCxnSpPr/>
          <p:nvPr/>
        </p:nvCxnSpPr>
        <p:spPr>
          <a:xfrm rot="10800000">
            <a:off x="7200147" y="5338308"/>
            <a:ext cx="2147740" cy="557135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5"/>
          <p:cNvSpPr txBox="1"/>
          <p:nvPr>
            <p:ph type="title"/>
          </p:nvPr>
        </p:nvSpPr>
        <p:spPr>
          <a:xfrm>
            <a:off x="1341939" y="244202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5) AVANCEMENT ET PLANNING PRÉVISIONNEL </a:t>
            </a:r>
            <a:endParaRPr/>
          </a:p>
        </p:txBody>
      </p:sp>
      <p:cxnSp>
        <p:nvCxnSpPr>
          <p:cNvPr id="872" name="Google Shape;872;p35"/>
          <p:cNvCxnSpPr/>
          <p:nvPr/>
        </p:nvCxnSpPr>
        <p:spPr>
          <a:xfrm flipH="1" rot="10800000">
            <a:off x="1783307" y="2945522"/>
            <a:ext cx="9137174" cy="18196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3" name="Google Shape;873;p35"/>
          <p:cNvCxnSpPr/>
          <p:nvPr/>
        </p:nvCxnSpPr>
        <p:spPr>
          <a:xfrm flipH="1" rot="10800000">
            <a:off x="1783306" y="5199796"/>
            <a:ext cx="8898339" cy="120554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74" name="Google Shape;874;p35"/>
          <p:cNvCxnSpPr/>
          <p:nvPr/>
        </p:nvCxnSpPr>
        <p:spPr>
          <a:xfrm>
            <a:off x="2306471" y="2804495"/>
            <a:ext cx="4549" cy="311624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5" name="Google Shape;875;p35"/>
          <p:cNvCxnSpPr/>
          <p:nvPr/>
        </p:nvCxnSpPr>
        <p:spPr>
          <a:xfrm>
            <a:off x="4274022" y="2804494"/>
            <a:ext cx="4549" cy="311624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6" name="Google Shape;876;p35"/>
          <p:cNvCxnSpPr/>
          <p:nvPr/>
        </p:nvCxnSpPr>
        <p:spPr>
          <a:xfrm>
            <a:off x="6355305" y="2804493"/>
            <a:ext cx="4549" cy="311624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7" name="Google Shape;877;p35"/>
          <p:cNvCxnSpPr/>
          <p:nvPr/>
        </p:nvCxnSpPr>
        <p:spPr>
          <a:xfrm>
            <a:off x="8595812" y="2804492"/>
            <a:ext cx="4549" cy="311624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8" name="Google Shape;878;p35"/>
          <p:cNvCxnSpPr/>
          <p:nvPr/>
        </p:nvCxnSpPr>
        <p:spPr>
          <a:xfrm>
            <a:off x="3421037" y="5104260"/>
            <a:ext cx="4549" cy="311624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9" name="Google Shape;879;p35"/>
          <p:cNvCxnSpPr/>
          <p:nvPr/>
        </p:nvCxnSpPr>
        <p:spPr>
          <a:xfrm>
            <a:off x="5206617" y="5104260"/>
            <a:ext cx="4549" cy="311624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0" name="Google Shape;880;p35"/>
          <p:cNvCxnSpPr/>
          <p:nvPr/>
        </p:nvCxnSpPr>
        <p:spPr>
          <a:xfrm>
            <a:off x="6992200" y="5104260"/>
            <a:ext cx="4549" cy="311624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1" name="Google Shape;881;p35"/>
          <p:cNvSpPr txBox="1"/>
          <p:nvPr/>
        </p:nvSpPr>
        <p:spPr>
          <a:xfrm>
            <a:off x="2040339" y="3055840"/>
            <a:ext cx="5140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sep</a:t>
            </a:r>
            <a:endParaRPr/>
          </a:p>
        </p:txBody>
      </p:sp>
      <p:sp>
        <p:nvSpPr>
          <p:cNvPr id="882" name="Google Shape;882;p35"/>
          <p:cNvSpPr txBox="1"/>
          <p:nvPr/>
        </p:nvSpPr>
        <p:spPr>
          <a:xfrm>
            <a:off x="6089174" y="3055839"/>
            <a:ext cx="5140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nov</a:t>
            </a:r>
            <a:endParaRPr/>
          </a:p>
        </p:txBody>
      </p:sp>
      <p:sp>
        <p:nvSpPr>
          <p:cNvPr id="883" name="Google Shape;883;p35"/>
          <p:cNvSpPr txBox="1"/>
          <p:nvPr/>
        </p:nvSpPr>
        <p:spPr>
          <a:xfrm>
            <a:off x="4007891" y="3055840"/>
            <a:ext cx="5140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oct</a:t>
            </a:r>
            <a:endParaRPr/>
          </a:p>
        </p:txBody>
      </p:sp>
      <p:sp>
        <p:nvSpPr>
          <p:cNvPr id="884" name="Google Shape;884;p35"/>
          <p:cNvSpPr txBox="1"/>
          <p:nvPr/>
        </p:nvSpPr>
        <p:spPr>
          <a:xfrm>
            <a:off x="6726070" y="5378354"/>
            <a:ext cx="5140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avr</a:t>
            </a:r>
            <a:endParaRPr/>
          </a:p>
        </p:txBody>
      </p:sp>
      <p:sp>
        <p:nvSpPr>
          <p:cNvPr id="885" name="Google Shape;885;p35"/>
          <p:cNvSpPr txBox="1"/>
          <p:nvPr/>
        </p:nvSpPr>
        <p:spPr>
          <a:xfrm>
            <a:off x="3154907" y="5378352"/>
            <a:ext cx="5140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fev</a:t>
            </a:r>
            <a:endParaRPr/>
          </a:p>
        </p:txBody>
      </p:sp>
      <p:sp>
        <p:nvSpPr>
          <p:cNvPr id="886" name="Google Shape;886;p35"/>
          <p:cNvSpPr txBox="1"/>
          <p:nvPr/>
        </p:nvSpPr>
        <p:spPr>
          <a:xfrm>
            <a:off x="4940487" y="5378353"/>
            <a:ext cx="5140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mar</a:t>
            </a:r>
            <a:endParaRPr/>
          </a:p>
        </p:txBody>
      </p:sp>
      <p:sp>
        <p:nvSpPr>
          <p:cNvPr id="887" name="Google Shape;887;p35"/>
          <p:cNvSpPr txBox="1"/>
          <p:nvPr/>
        </p:nvSpPr>
        <p:spPr>
          <a:xfrm>
            <a:off x="10297234" y="3055840"/>
            <a:ext cx="5140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jan</a:t>
            </a:r>
            <a:endParaRPr/>
          </a:p>
        </p:txBody>
      </p:sp>
      <p:sp>
        <p:nvSpPr>
          <p:cNvPr id="888" name="Google Shape;888;p35"/>
          <p:cNvSpPr txBox="1"/>
          <p:nvPr/>
        </p:nvSpPr>
        <p:spPr>
          <a:xfrm>
            <a:off x="8329682" y="3055840"/>
            <a:ext cx="5140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dec</a:t>
            </a:r>
            <a:endParaRPr/>
          </a:p>
        </p:txBody>
      </p:sp>
      <p:cxnSp>
        <p:nvCxnSpPr>
          <p:cNvPr id="889" name="Google Shape;889;p35"/>
          <p:cNvCxnSpPr/>
          <p:nvPr/>
        </p:nvCxnSpPr>
        <p:spPr>
          <a:xfrm>
            <a:off x="10563364" y="2804492"/>
            <a:ext cx="4549" cy="311624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0" name="Google Shape;890;p35"/>
          <p:cNvCxnSpPr/>
          <p:nvPr/>
        </p:nvCxnSpPr>
        <p:spPr>
          <a:xfrm>
            <a:off x="8982498" y="5138379"/>
            <a:ext cx="4549" cy="311624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1" name="Google Shape;891;p35"/>
          <p:cNvSpPr txBox="1"/>
          <p:nvPr/>
        </p:nvSpPr>
        <p:spPr>
          <a:xfrm>
            <a:off x="8716368" y="5378353"/>
            <a:ext cx="5140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mai</a:t>
            </a:r>
            <a:endParaRPr sz="16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92" name="Google Shape;892;p35"/>
          <p:cNvSpPr/>
          <p:nvPr/>
        </p:nvSpPr>
        <p:spPr>
          <a:xfrm>
            <a:off x="4376382" y="1962883"/>
            <a:ext cx="1096370" cy="652817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rgbClr val="FF0000"/>
                </a:solidFill>
                <a:latin typeface="Questrial"/>
                <a:ea typeface="Questrial"/>
                <a:cs typeface="Questrial"/>
                <a:sym typeface="Questrial"/>
              </a:rPr>
              <a:t>Aujourd'hui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rgbClr val="FF0000"/>
                </a:solidFill>
                <a:latin typeface="Questrial"/>
                <a:ea typeface="Questrial"/>
                <a:cs typeface="Questrial"/>
                <a:sym typeface="Questrial"/>
              </a:rPr>
              <a:t>Proposition détaillée </a:t>
            </a:r>
            <a:endParaRPr/>
          </a:p>
        </p:txBody>
      </p:sp>
      <p:sp>
        <p:nvSpPr>
          <p:cNvPr id="893" name="Google Shape;893;p35"/>
          <p:cNvSpPr/>
          <p:nvPr/>
        </p:nvSpPr>
        <p:spPr>
          <a:xfrm>
            <a:off x="9153097" y="4308142"/>
            <a:ext cx="1164610" cy="482221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rgbClr val="FF0000"/>
                </a:solidFill>
                <a:latin typeface="Questrial"/>
                <a:ea typeface="Questrial"/>
                <a:cs typeface="Questrial"/>
                <a:sym typeface="Questrial"/>
              </a:rPr>
              <a:t>Coupe de robotique</a:t>
            </a:r>
            <a:endParaRPr/>
          </a:p>
        </p:txBody>
      </p:sp>
      <p:sp>
        <p:nvSpPr>
          <p:cNvPr id="894" name="Google Shape;894;p35"/>
          <p:cNvSpPr/>
          <p:nvPr/>
        </p:nvSpPr>
        <p:spPr>
          <a:xfrm>
            <a:off x="2631141" y="2101505"/>
            <a:ext cx="959893" cy="482221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3A6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Sortie des règles</a:t>
            </a:r>
            <a:endParaRPr/>
          </a:p>
        </p:txBody>
      </p:sp>
      <p:sp>
        <p:nvSpPr>
          <p:cNvPr id="895" name="Google Shape;895;p35"/>
          <p:cNvSpPr/>
          <p:nvPr/>
        </p:nvSpPr>
        <p:spPr>
          <a:xfrm>
            <a:off x="5067280" y="3305670"/>
            <a:ext cx="1016759" cy="482221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Règles définitives</a:t>
            </a:r>
            <a:endParaRPr/>
          </a:p>
        </p:txBody>
      </p:sp>
      <p:sp>
        <p:nvSpPr>
          <p:cNvPr id="896" name="Google Shape;896;p35"/>
          <p:cNvSpPr/>
          <p:nvPr/>
        </p:nvSpPr>
        <p:spPr>
          <a:xfrm>
            <a:off x="7760786" y="5636402"/>
            <a:ext cx="959893" cy="482221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3A6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Rapport final</a:t>
            </a:r>
            <a:endParaRPr/>
          </a:p>
        </p:txBody>
      </p:sp>
      <p:sp>
        <p:nvSpPr>
          <p:cNvPr id="897" name="Google Shape;897;p35"/>
          <p:cNvSpPr/>
          <p:nvPr/>
        </p:nvSpPr>
        <p:spPr>
          <a:xfrm>
            <a:off x="7147943" y="3391153"/>
            <a:ext cx="1289714" cy="482221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Aire de jeu construite</a:t>
            </a:r>
            <a:endParaRPr/>
          </a:p>
        </p:txBody>
      </p:sp>
      <p:sp>
        <p:nvSpPr>
          <p:cNvPr id="898" name="Google Shape;898;p35"/>
          <p:cNvSpPr/>
          <p:nvPr/>
        </p:nvSpPr>
        <p:spPr>
          <a:xfrm>
            <a:off x="1752926" y="4426471"/>
            <a:ext cx="959893" cy="482221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Structure prête</a:t>
            </a:r>
            <a:endParaRPr sz="18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99" name="Google Shape;899;p35"/>
          <p:cNvSpPr/>
          <p:nvPr/>
        </p:nvSpPr>
        <p:spPr>
          <a:xfrm>
            <a:off x="7886514" y="1782593"/>
            <a:ext cx="1467894" cy="81643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Robot modélisé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et étude d'asservissement</a:t>
            </a:r>
            <a:endParaRPr/>
          </a:p>
        </p:txBody>
      </p:sp>
      <p:sp>
        <p:nvSpPr>
          <p:cNvPr id="900" name="Google Shape;900;p35"/>
          <p:cNvSpPr/>
          <p:nvPr/>
        </p:nvSpPr>
        <p:spPr>
          <a:xfrm>
            <a:off x="3555519" y="4239503"/>
            <a:ext cx="1316450" cy="762958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8E2EB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Test 1 : asservissement et  odométrie</a:t>
            </a:r>
            <a:endParaRPr/>
          </a:p>
        </p:txBody>
      </p:sp>
      <p:sp>
        <p:nvSpPr>
          <p:cNvPr id="901" name="Google Shape;901;p35"/>
          <p:cNvSpPr/>
          <p:nvPr/>
        </p:nvSpPr>
        <p:spPr>
          <a:xfrm>
            <a:off x="7106530" y="4460579"/>
            <a:ext cx="1289714" cy="482221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8E2EB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Test 2 : homologation</a:t>
            </a:r>
            <a:endParaRPr/>
          </a:p>
        </p:txBody>
      </p:sp>
      <p:cxnSp>
        <p:nvCxnSpPr>
          <p:cNvPr id="902" name="Google Shape;902;p35"/>
          <p:cNvCxnSpPr/>
          <p:nvPr/>
        </p:nvCxnSpPr>
        <p:spPr>
          <a:xfrm>
            <a:off x="4933665" y="2599778"/>
            <a:ext cx="13563" cy="345745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03" name="Google Shape;903;p35"/>
          <p:cNvCxnSpPr/>
          <p:nvPr/>
        </p:nvCxnSpPr>
        <p:spPr>
          <a:xfrm flipH="1">
            <a:off x="9714931" y="4831306"/>
            <a:ext cx="40942" cy="357118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04" name="Google Shape;904;p35"/>
          <p:cNvCxnSpPr/>
          <p:nvPr/>
        </p:nvCxnSpPr>
        <p:spPr>
          <a:xfrm flipH="1">
            <a:off x="6143767" y="5013276"/>
            <a:ext cx="40942" cy="243387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905" name="Google Shape;905;p35"/>
          <p:cNvSpPr/>
          <p:nvPr/>
        </p:nvSpPr>
        <p:spPr>
          <a:xfrm>
            <a:off x="5476380" y="4306343"/>
            <a:ext cx="1338399" cy="711479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Actionneur et "l'expérience" achevés</a:t>
            </a:r>
            <a:endParaRPr sz="18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906" name="Google Shape;906;p35"/>
          <p:cNvCxnSpPr/>
          <p:nvPr/>
        </p:nvCxnSpPr>
        <p:spPr>
          <a:xfrm flipH="1">
            <a:off x="5651215" y="2948365"/>
            <a:ext cx="107759" cy="344736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07" name="Google Shape;907;p35"/>
          <p:cNvCxnSpPr/>
          <p:nvPr/>
        </p:nvCxnSpPr>
        <p:spPr>
          <a:xfrm flipH="1">
            <a:off x="3078170" y="2614153"/>
            <a:ext cx="813" cy="331368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08" name="Google Shape;908;p35"/>
          <p:cNvCxnSpPr/>
          <p:nvPr/>
        </p:nvCxnSpPr>
        <p:spPr>
          <a:xfrm flipH="1">
            <a:off x="7646111" y="2934469"/>
            <a:ext cx="40919" cy="481811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09" name="Google Shape;909;p35"/>
          <p:cNvCxnSpPr/>
          <p:nvPr/>
        </p:nvCxnSpPr>
        <p:spPr>
          <a:xfrm flipH="1">
            <a:off x="8353652" y="2612135"/>
            <a:ext cx="161234" cy="304632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10" name="Google Shape;910;p35"/>
          <p:cNvCxnSpPr/>
          <p:nvPr/>
        </p:nvCxnSpPr>
        <p:spPr>
          <a:xfrm flipH="1">
            <a:off x="8258056" y="5234365"/>
            <a:ext cx="67655" cy="358104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11" name="Google Shape;911;p35"/>
          <p:cNvCxnSpPr/>
          <p:nvPr/>
        </p:nvCxnSpPr>
        <p:spPr>
          <a:xfrm flipH="1">
            <a:off x="10011336" y="2598767"/>
            <a:ext cx="107760" cy="344736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12" name="Google Shape;912;p35"/>
          <p:cNvCxnSpPr/>
          <p:nvPr/>
        </p:nvCxnSpPr>
        <p:spPr>
          <a:xfrm flipH="1">
            <a:off x="4196074" y="5045188"/>
            <a:ext cx="813" cy="251158"/>
          </a:xfrm>
          <a:prstGeom prst="straightConnector1">
            <a:avLst/>
          </a:prstGeom>
          <a:noFill/>
          <a:ln cap="flat" cmpd="sng" w="28575">
            <a:solidFill>
              <a:srgbClr val="8E2EB1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913" name="Google Shape;913;p35"/>
          <p:cNvCxnSpPr/>
          <p:nvPr/>
        </p:nvCxnSpPr>
        <p:spPr>
          <a:xfrm flipH="1">
            <a:off x="7618391" y="4964978"/>
            <a:ext cx="94390" cy="264526"/>
          </a:xfrm>
          <a:prstGeom prst="straightConnector1">
            <a:avLst/>
          </a:prstGeom>
          <a:noFill/>
          <a:ln cap="flat" cmpd="sng" w="28575">
            <a:solidFill>
              <a:srgbClr val="8E2EB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914" name="Google Shape;914;p35"/>
          <p:cNvSpPr/>
          <p:nvPr/>
        </p:nvSpPr>
        <p:spPr>
          <a:xfrm>
            <a:off x="6268935" y="1902907"/>
            <a:ext cx="1093577" cy="549063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Budget et commandes</a:t>
            </a:r>
            <a:endParaRPr/>
          </a:p>
        </p:txBody>
      </p:sp>
      <p:cxnSp>
        <p:nvCxnSpPr>
          <p:cNvPr id="915" name="Google Shape;915;p35"/>
          <p:cNvCxnSpPr/>
          <p:nvPr/>
        </p:nvCxnSpPr>
        <p:spPr>
          <a:xfrm>
            <a:off x="6884927" y="2466572"/>
            <a:ext cx="159606" cy="441708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916" name="Google Shape;916;p35"/>
          <p:cNvSpPr/>
          <p:nvPr/>
        </p:nvSpPr>
        <p:spPr>
          <a:xfrm>
            <a:off x="3817102" y="5663137"/>
            <a:ext cx="1213892" cy="482221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3A6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Rapport intermédiaire</a:t>
            </a:r>
            <a:endParaRPr/>
          </a:p>
        </p:txBody>
      </p:sp>
      <p:cxnSp>
        <p:nvCxnSpPr>
          <p:cNvPr id="917" name="Google Shape;917;p35"/>
          <p:cNvCxnSpPr/>
          <p:nvPr/>
        </p:nvCxnSpPr>
        <p:spPr>
          <a:xfrm flipH="1">
            <a:off x="4581740" y="5287838"/>
            <a:ext cx="121128" cy="358104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918" name="Google Shape;918;p35"/>
          <p:cNvSpPr/>
          <p:nvPr/>
        </p:nvSpPr>
        <p:spPr>
          <a:xfrm>
            <a:off x="9599174" y="1968826"/>
            <a:ext cx="1083601" cy="642642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mise en commun groupe inf</a:t>
            </a:r>
            <a:endParaRPr/>
          </a:p>
        </p:txBody>
      </p:sp>
      <p:cxnSp>
        <p:nvCxnSpPr>
          <p:cNvPr id="919" name="Google Shape;919;p35"/>
          <p:cNvCxnSpPr/>
          <p:nvPr/>
        </p:nvCxnSpPr>
        <p:spPr>
          <a:xfrm>
            <a:off x="2229710" y="4926891"/>
            <a:ext cx="119504" cy="331368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3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6) MOYENS ET FINANCEMENT </a:t>
            </a:r>
            <a:endParaRPr/>
          </a:p>
        </p:txBody>
      </p:sp>
      <p:sp>
        <p:nvSpPr>
          <p:cNvPr id="925" name="Google Shape;925;p36"/>
          <p:cNvSpPr txBox="1"/>
          <p:nvPr>
            <p:ph idx="1" type="body"/>
          </p:nvPr>
        </p:nvSpPr>
        <p:spPr>
          <a:xfrm>
            <a:off x="1141412" y="2249487"/>
            <a:ext cx="5526310" cy="35417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50"/>
              <a:buFont typeface="Arial"/>
              <a:buChar char="•"/>
            </a:pPr>
            <a:r>
              <a:rPr b="0" i="0" lang="fr-FR" sz="204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Sponsorisation par Exotec Solutions à condition que nous suivions la méthode de l'entreprise</a:t>
            </a:r>
            <a:endParaRPr/>
          </a:p>
          <a:p>
            <a:pPr indent="-228600" lvl="0" marL="2286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50"/>
              <a:buFont typeface="Arial"/>
              <a:buChar char="•"/>
            </a:pPr>
            <a:r>
              <a:rPr b="0" i="0" lang="fr-FR" sz="204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Nous sommes libre pour tous les choix techniques</a:t>
            </a:r>
            <a:endParaRPr/>
          </a:p>
          <a:p>
            <a:pPr indent="-228600" lvl="0" marL="2286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50"/>
              <a:buFont typeface="Arial"/>
              <a:buChar char="•"/>
            </a:pPr>
            <a:r>
              <a:rPr b="0" i="0" lang="fr-FR" sz="204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Validation de :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50"/>
              <a:buFont typeface="Arial"/>
              <a:buNone/>
            </a:pPr>
            <a:r>
              <a:rPr b="0" i="0" lang="fr-FR" sz="204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   - 15 février 2019: Test de positionnement sans obstacles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50"/>
              <a:buFont typeface="Arial"/>
              <a:buNone/>
            </a:pPr>
            <a:r>
              <a:rPr b="0" i="0" lang="fr-FR" sz="204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   - 10 avril 2019: Test d'homologation</a:t>
            </a:r>
            <a:endParaRPr/>
          </a:p>
        </p:txBody>
      </p:sp>
      <p:pic>
        <p:nvPicPr>
          <p:cNvPr id="926" name="Google Shape;926;p36"/>
          <p:cNvPicPr preferRelativeResize="0"/>
          <p:nvPr/>
        </p:nvPicPr>
        <p:blipFill rotWithShape="1">
          <a:blip r:embed="rId4">
            <a:alphaModFix/>
          </a:blip>
          <a:srcRect b="33929" l="0" r="0" t="35714"/>
          <a:stretch/>
        </p:blipFill>
        <p:spPr>
          <a:xfrm>
            <a:off x="7717502" y="3081476"/>
            <a:ext cx="2923396" cy="88671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2"/>
          <p:cNvSpPr/>
          <p:nvPr/>
        </p:nvSpPr>
        <p:spPr>
          <a:xfrm>
            <a:off x="1" y="-1"/>
            <a:ext cx="12192000" cy="68580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409" name="Google Shape;409;p22"/>
          <p:cNvGrpSpPr/>
          <p:nvPr/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410" name="Google Shape;410;p22"/>
            <p:cNvSpPr/>
            <p:nvPr/>
          </p:nvSpPr>
          <p:spPr>
            <a:xfrm flipH="1" rot="10800000">
              <a:off x="285221" y="0"/>
              <a:ext cx="298450" cy="1154113"/>
            </a:xfrm>
            <a:custGeom>
              <a:rect b="b" l="l" r="r" t="t"/>
              <a:pathLst>
                <a:path extrusionOk="0" h="727" w="188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</p:sp>
        <p:sp>
          <p:nvSpPr>
            <p:cNvPr id="411" name="Google Shape;411;p22"/>
            <p:cNvSpPr/>
            <p:nvPr/>
          </p:nvSpPr>
          <p:spPr>
            <a:xfrm flipH="1" rot="10800000">
              <a:off x="526521" y="1141413"/>
              <a:ext cx="157163" cy="155575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 flipH="1" rot="10800000">
              <a:off x="389996" y="1792288"/>
              <a:ext cx="188913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 flipH="1" rot="10800000">
              <a:off x="194733" y="0"/>
              <a:ext cx="307975" cy="1801813"/>
            </a:xfrm>
            <a:custGeom>
              <a:rect b="b" l="l" r="r" t="t"/>
              <a:pathLst>
                <a:path extrusionOk="0" h="1135" w="194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</p:sp>
        <p:sp>
          <p:nvSpPr>
            <p:cNvPr id="414" name="Google Shape;414;p22"/>
            <p:cNvSpPr/>
            <p:nvPr/>
          </p:nvSpPr>
          <p:spPr>
            <a:xfrm flipH="1" rot="10800000">
              <a:off x="602721" y="24288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 flipH="1" rot="10800000">
              <a:off x="693208" y="0"/>
              <a:ext cx="23813" cy="252413"/>
            </a:xfrm>
            <a:prstGeom prst="rect">
              <a:avLst/>
            </a:pr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6" name="Google Shape;416;p22"/>
          <p:cNvGrpSpPr/>
          <p:nvPr/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417" name="Google Shape;417;p22"/>
            <p:cNvSpPr/>
            <p:nvPr/>
          </p:nvSpPr>
          <p:spPr>
            <a:xfrm>
              <a:off x="11467041" y="0"/>
              <a:ext cx="417513" cy="512763"/>
            </a:xfrm>
            <a:custGeom>
              <a:rect b="b" l="l" r="r" t="t"/>
              <a:pathLst>
                <a:path extrusionOk="0" h="323" w="26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</p:sp>
        <p:sp>
          <p:nvSpPr>
            <p:cNvPr id="418" name="Google Shape;418;p22"/>
            <p:cNvSpPr/>
            <p:nvPr/>
          </p:nvSpPr>
          <p:spPr>
            <a:xfrm>
              <a:off x="11347978" y="474663"/>
              <a:ext cx="157163" cy="152400"/>
            </a:xfrm>
            <a:custGeom>
              <a:rect b="b" l="l" r="r" t="t"/>
              <a:pathLst>
                <a:path extrusionOk="0" h="32" w="33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11614678" y="1539875"/>
              <a:ext cx="188913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11694053" y="4763"/>
              <a:ext cx="304800" cy="1544638"/>
            </a:xfrm>
            <a:custGeom>
              <a:rect b="b" l="l" r="r" t="t"/>
              <a:pathLst>
                <a:path extrusionOk="0" h="973" w="192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</p:sp>
      </p:grpSp>
      <p:grpSp>
        <p:nvGrpSpPr>
          <p:cNvPr id="421" name="Google Shape;421;p22"/>
          <p:cNvGrpSpPr/>
          <p:nvPr/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422" name="Google Shape;422;p22"/>
            <p:cNvSpPr/>
            <p:nvPr/>
          </p:nvSpPr>
          <p:spPr>
            <a:xfrm flipH="1" rot="10800000">
              <a:off x="237596" y="6335713"/>
              <a:ext cx="417513" cy="512763"/>
            </a:xfrm>
            <a:custGeom>
              <a:rect b="b" l="l" r="r" t="t"/>
              <a:pathLst>
                <a:path extrusionOk="0" h="323" w="26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</p:sp>
        <p:sp>
          <p:nvSpPr>
            <p:cNvPr id="423" name="Google Shape;423;p22"/>
            <p:cNvSpPr/>
            <p:nvPr/>
          </p:nvSpPr>
          <p:spPr>
            <a:xfrm flipH="1" rot="10800000">
              <a:off x="118533" y="6221413"/>
              <a:ext cx="157163" cy="152400"/>
            </a:xfrm>
            <a:custGeom>
              <a:rect b="b" l="l" r="r" t="t"/>
              <a:pathLst>
                <a:path extrusionOk="0" h="32" w="33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 flipH="1" rot="10800000">
              <a:off x="385233" y="5118101"/>
              <a:ext cx="188913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 flipH="1" rot="10800000">
              <a:off x="464608" y="5299075"/>
              <a:ext cx="304800" cy="1544638"/>
            </a:xfrm>
            <a:custGeom>
              <a:rect b="b" l="l" r="r" t="t"/>
              <a:pathLst>
                <a:path extrusionOk="0" h="973" w="192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</p:sp>
      </p:grpSp>
      <p:grpSp>
        <p:nvGrpSpPr>
          <p:cNvPr id="426" name="Google Shape;426;p22"/>
          <p:cNvGrpSpPr/>
          <p:nvPr/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427" name="Google Shape;427;p22"/>
            <p:cNvSpPr/>
            <p:nvPr/>
          </p:nvSpPr>
          <p:spPr>
            <a:xfrm>
              <a:off x="11514666" y="5694363"/>
              <a:ext cx="298450" cy="1154113"/>
            </a:xfrm>
            <a:custGeom>
              <a:rect b="b" l="l" r="r" t="t"/>
              <a:pathLst>
                <a:path extrusionOk="0" h="727" w="188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</p:sp>
        <p:sp>
          <p:nvSpPr>
            <p:cNvPr id="428" name="Google Shape;428;p22"/>
            <p:cNvSpPr/>
            <p:nvPr/>
          </p:nvSpPr>
          <p:spPr>
            <a:xfrm>
              <a:off x="11755966" y="5551488"/>
              <a:ext cx="157163" cy="155575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11619441" y="4867275"/>
              <a:ext cx="188913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11424178" y="5046663"/>
              <a:ext cx="307975" cy="1801813"/>
            </a:xfrm>
            <a:custGeom>
              <a:rect b="b" l="l" r="r" t="t"/>
              <a:pathLst>
                <a:path extrusionOk="0" h="1135" w="194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</p:sp>
        <p:sp>
          <p:nvSpPr>
            <p:cNvPr id="431" name="Google Shape;431;p22"/>
            <p:cNvSpPr/>
            <p:nvPr/>
          </p:nvSpPr>
          <p:spPr>
            <a:xfrm>
              <a:off x="11832166" y="64166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lt2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3" name="Google Shape;433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338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34" name="Google Shape;434;p22"/>
          <p:cNvSpPr/>
          <p:nvPr/>
        </p:nvSpPr>
        <p:spPr>
          <a:xfrm>
            <a:off x="922867" y="766234"/>
            <a:ext cx="10346266" cy="5325532"/>
          </a:xfrm>
          <a:prstGeom prst="round2DiagRect">
            <a:avLst>
              <a:gd fmla="val 4147" name="adj1"/>
              <a:gd fmla="val 0" name="adj2"/>
            </a:avLst>
          </a:prstGeom>
          <a:solidFill>
            <a:srgbClr val="092338">
              <a:alpha val="80000"/>
            </a:srgbClr>
          </a:solidFill>
          <a:ln cap="sq" cmpd="sng" w="19050">
            <a:solidFill>
              <a:schemeClr val="lt1">
                <a:alpha val="60000"/>
              </a:scheme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35" name="Google Shape;435;p22"/>
          <p:cNvSpPr txBox="1"/>
          <p:nvPr>
            <p:ph type="title"/>
          </p:nvPr>
        </p:nvSpPr>
        <p:spPr>
          <a:xfrm>
            <a:off x="1577445" y="1168078"/>
            <a:ext cx="9048219" cy="10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GROUPE </a:t>
            </a:r>
            <a:r>
              <a:rPr lang="fr-FR">
                <a:solidFill>
                  <a:srgbClr val="FFFFFF"/>
                </a:solidFill>
              </a:rPr>
              <a:t>INF</a:t>
            </a:r>
            <a:r>
              <a:rPr b="0" i="0" lang="fr-FR" sz="3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fr-FR">
                <a:solidFill>
                  <a:srgbClr val="FFFFFF"/>
                </a:solidFill>
              </a:rPr>
              <a:t>09</a:t>
            </a:r>
            <a:endParaRPr/>
          </a:p>
        </p:txBody>
      </p:sp>
      <p:sp>
        <p:nvSpPr>
          <p:cNvPr id="436" name="Google Shape;436;p22"/>
          <p:cNvSpPr txBox="1"/>
          <p:nvPr>
            <p:ph idx="1" type="body"/>
          </p:nvPr>
        </p:nvSpPr>
        <p:spPr>
          <a:xfrm>
            <a:off x="1577446" y="2413001"/>
            <a:ext cx="9048218" cy="30331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fr-FR" sz="17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AGIER Julien</a:t>
            </a:r>
            <a:endParaRPr/>
          </a:p>
          <a:p>
            <a:pPr indent="-228600" lvl="0" marL="2286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fr-FR" sz="17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COLSON Rapha</a:t>
            </a:r>
            <a:r>
              <a:rPr b="1" i="0" lang="fr-FR" sz="17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ë</a:t>
            </a:r>
            <a:r>
              <a:rPr b="0" i="0" lang="fr-FR" sz="17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l</a:t>
            </a:r>
            <a:endParaRPr/>
          </a:p>
          <a:p>
            <a:pPr indent="-228600" lvl="0" marL="2286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fr-FR" sz="17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CHAQUIQ ELBADRE Hamza</a:t>
            </a:r>
            <a:endParaRPr/>
          </a:p>
          <a:p>
            <a:pPr indent="-228600" lvl="0" marL="2286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fr-FR" sz="17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ESCANDE Maxime</a:t>
            </a:r>
            <a:endParaRPr/>
          </a:p>
          <a:p>
            <a:pPr indent="-228600" lvl="0" marL="2286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fr-FR" sz="17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IBEN BRAHIM Yahya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None/>
            </a:pPr>
            <a:r>
              <a:rPr b="0" i="0" lang="fr-FR" sz="17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                                                                                 TUTEUR: SOUVESTRE Florent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None/>
            </a:pPr>
            <a:r>
              <a:rPr b="0" i="0" lang="fr-FR" sz="17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                                                                                 COORDINATEUR: BODELOT Laurence</a:t>
            </a:r>
            <a:endParaRPr/>
          </a:p>
        </p:txBody>
      </p:sp>
      <p:sp>
        <p:nvSpPr>
          <p:cNvPr id="437" name="Google Shape;437;p22"/>
          <p:cNvSpPr txBox="1"/>
          <p:nvPr/>
        </p:nvSpPr>
        <p:spPr>
          <a:xfrm>
            <a:off x="1449144" y="4868425"/>
            <a:ext cx="2743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En collaboration avec le groupe INF 09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2997C9"/>
            </a:gs>
            <a:gs pos="100000">
              <a:srgbClr val="002355"/>
            </a:gs>
          </a:gsLst>
          <a:lin ang="5040000" scaled="0"/>
        </a:gra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3"/>
          <p:cNvSpPr/>
          <p:nvPr/>
        </p:nvSpPr>
        <p:spPr>
          <a:xfrm>
            <a:off x="25400" y="-14287"/>
            <a:ext cx="12192000" cy="6858000"/>
          </a:xfrm>
          <a:prstGeom prst="rect">
            <a:avLst/>
          </a:prstGeom>
          <a:gradFill>
            <a:gsLst>
              <a:gs pos="0">
                <a:srgbClr val="2997C9"/>
              </a:gs>
              <a:gs pos="100000">
                <a:srgbClr val="002355"/>
              </a:gs>
            </a:gsLst>
            <a:lin ang="504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443" name="Google Shape;443;p23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444" name="Google Shape;444;p23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48" name="Google Shape;448;p23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50" name="Google Shape;450;p23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51" name="Google Shape;451;p23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54" name="Google Shape;454;p23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55" name="Google Shape;455;p23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lt1">
                <a:alpha val="60000"/>
              </a:scheme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56" name="Google Shape;456;p23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57" name="Google Shape;457;p23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58" name="Google Shape;458;p23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59" name="Google Shape;459;p23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62" name="Google Shape;462;p23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64" name="Google Shape;464;p23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66" name="Google Shape;466;p23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67" name="Google Shape;467;p23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70" name="Google Shape;470;p23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23"/>
          <p:cNvSpPr txBox="1"/>
          <p:nvPr>
            <p:ph type="title"/>
          </p:nvPr>
        </p:nvSpPr>
        <p:spPr>
          <a:xfrm>
            <a:off x="1141413" y="1082673"/>
            <a:ext cx="2869416" cy="47085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Questrial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SOMMAIRE</a:t>
            </a:r>
            <a:endParaRPr/>
          </a:p>
        </p:txBody>
      </p:sp>
      <p:cxnSp>
        <p:nvCxnSpPr>
          <p:cNvPr id="472" name="Google Shape;472;p23"/>
          <p:cNvCxnSpPr/>
          <p:nvPr/>
        </p:nvCxnSpPr>
        <p:spPr>
          <a:xfrm>
            <a:off x="4654296" y="1454684"/>
            <a:ext cx="0" cy="3649129"/>
          </a:xfrm>
          <a:prstGeom prst="straightConnector1">
            <a:avLst/>
          </a:prstGeom>
          <a:noFill/>
          <a:ln cap="flat" cmpd="sng" w="25400">
            <a:solidFill>
              <a:schemeClr val="lt1">
                <a:alpha val="69803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3" name="Google Shape;473;p23"/>
          <p:cNvSpPr txBox="1"/>
          <p:nvPr>
            <p:ph idx="1" type="body"/>
          </p:nvPr>
        </p:nvSpPr>
        <p:spPr>
          <a:xfrm>
            <a:off x="5297763" y="1082673"/>
            <a:ext cx="5751237" cy="47085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1) Présentation du Projet 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2) Enjeux et motivation 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3) Règlement de la coupe 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4) Organisation 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5) Avancement et planning prévisionnel 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6) Moyens et financement  </a:t>
            </a:r>
            <a:br>
              <a:rPr b="1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</a:b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85725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474" name="Google Shape;474;p23"/>
          <p:cNvGrpSpPr/>
          <p:nvPr/>
        </p:nvGrpSpPr>
        <p:grpSpPr>
          <a:xfrm>
            <a:off x="11364912" y="0"/>
            <a:ext cx="674688" cy="6848476"/>
            <a:chOff x="11364912" y="0"/>
            <a:chExt cx="674688" cy="6848476"/>
          </a:xfrm>
        </p:grpSpPr>
        <p:sp>
          <p:nvSpPr>
            <p:cNvPr id="475" name="Google Shape;475;p23"/>
            <p:cNvSpPr/>
            <p:nvPr/>
          </p:nvSpPr>
          <p:spPr>
            <a:xfrm>
              <a:off x="11483975" y="0"/>
              <a:ext cx="417513" cy="512763"/>
            </a:xfrm>
            <a:custGeom>
              <a:rect b="b" l="l" r="r" t="t"/>
              <a:pathLst>
                <a:path extrusionOk="0" h="323" w="26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76" name="Google Shape;476;p23"/>
            <p:cNvSpPr/>
            <p:nvPr/>
          </p:nvSpPr>
          <p:spPr>
            <a:xfrm>
              <a:off x="11364912" y="474663"/>
              <a:ext cx="157163" cy="152400"/>
            </a:xfrm>
            <a:custGeom>
              <a:rect b="b" l="l" r="r" t="t"/>
              <a:pathLst>
                <a:path extrusionOk="0" h="32" w="33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11631612" y="1539875"/>
              <a:ext cx="188913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1531600" y="5694363"/>
              <a:ext cx="298450" cy="1154113"/>
            </a:xfrm>
            <a:custGeom>
              <a:rect b="b" l="l" r="r" t="t"/>
              <a:pathLst>
                <a:path extrusionOk="0" h="727" w="188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79" name="Google Shape;479;p23"/>
            <p:cNvSpPr/>
            <p:nvPr/>
          </p:nvSpPr>
          <p:spPr>
            <a:xfrm>
              <a:off x="11772900" y="5551488"/>
              <a:ext cx="157163" cy="155575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11710987" y="4763"/>
              <a:ext cx="304800" cy="1544638"/>
            </a:xfrm>
            <a:custGeom>
              <a:rect b="b" l="l" r="r" t="t"/>
              <a:pathLst>
                <a:path extrusionOk="0" h="973" w="192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81" name="Google Shape;481;p23"/>
            <p:cNvSpPr/>
            <p:nvPr/>
          </p:nvSpPr>
          <p:spPr>
            <a:xfrm>
              <a:off x="11636375" y="4867275"/>
              <a:ext cx="188913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11441112" y="5046663"/>
              <a:ext cx="307975" cy="1801813"/>
            </a:xfrm>
            <a:custGeom>
              <a:rect b="b" l="l" r="r" t="t"/>
              <a:pathLst>
                <a:path extrusionOk="0" h="1135" w="194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83" name="Google Shape;483;p23"/>
            <p:cNvSpPr/>
            <p:nvPr/>
          </p:nvSpPr>
          <p:spPr>
            <a:xfrm>
              <a:off x="11849100" y="64166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490" name="Google Shape;490;p24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24"/>
          <p:cNvSpPr txBox="1"/>
          <p:nvPr>
            <p:ph type="title"/>
          </p:nvPr>
        </p:nvSpPr>
        <p:spPr>
          <a:xfrm>
            <a:off x="1141413" y="618518"/>
            <a:ext cx="4459286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</a:pPr>
            <a:r>
              <a:rPr b="0" i="0" lang="fr-FR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1) PROJET</a:t>
            </a:r>
            <a:endParaRPr/>
          </a:p>
        </p:txBody>
      </p:sp>
      <p:sp>
        <p:nvSpPr>
          <p:cNvPr id="492" name="Google Shape;492;p24"/>
          <p:cNvSpPr txBox="1"/>
          <p:nvPr>
            <p:ph idx="1" type="body"/>
          </p:nvPr>
        </p:nvSpPr>
        <p:spPr>
          <a:xfrm>
            <a:off x="1141412" y="2249487"/>
            <a:ext cx="4459287" cy="3965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</a:pPr>
            <a:r>
              <a:rPr b="0" i="0" lang="fr-FR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Coupe de France de robotique :  Mai 2019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</a:pPr>
            <a:r>
              <a:rPr b="0" i="0" lang="fr-FR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Thème 2019 : ATOM FACTORY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</a:pPr>
            <a:r>
              <a:rPr b="0" i="0" lang="fr-FR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Conception et réalisation d'un robot capable de marquer le maximum de points.</a:t>
            </a:r>
            <a:endParaRPr/>
          </a:p>
          <a:p>
            <a:pPr indent="-6985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descr="Une image contenant intérieur, table, gâteau, personne&#10;&#10;Description générée avec un niveau de confiance élevé" id="493" name="Google Shape;493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96000" y="1881947"/>
            <a:ext cx="5456279" cy="3069156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grpSp>
        <p:nvGrpSpPr>
          <p:cNvPr id="494" name="Google Shape;494;p24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495" name="Google Shape;495;p24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99" name="Google Shape;499;p24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01" name="Google Shape;501;p24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02" name="Google Shape;502;p24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05" name="Google Shape;505;p24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06" name="Google Shape;506;p24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507" name="Google Shape;507;p24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08" name="Google Shape;508;p24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09" name="Google Shape;509;p24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10" name="Google Shape;510;p24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4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4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13" name="Google Shape;513;p24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4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15" name="Google Shape;515;p24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17" name="Google Shape;517;p24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18" name="Google Shape;518;p24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21" name="Google Shape;521;p24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527" name="Google Shape;527;p25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25"/>
          <p:cNvSpPr txBox="1"/>
          <p:nvPr>
            <p:ph type="title"/>
          </p:nvPr>
        </p:nvSpPr>
        <p:spPr>
          <a:xfrm>
            <a:off x="1141413" y="618518"/>
            <a:ext cx="536505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</a:pPr>
            <a:r>
              <a:rPr b="0" i="0" lang="fr-FR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2) ENJEUX ET MOTIVATION</a:t>
            </a:r>
            <a:endParaRPr/>
          </a:p>
        </p:txBody>
      </p:sp>
      <p:sp>
        <p:nvSpPr>
          <p:cNvPr id="529" name="Google Shape;529;p25"/>
          <p:cNvSpPr txBox="1"/>
          <p:nvPr>
            <p:ph idx="1" type="body"/>
          </p:nvPr>
        </p:nvSpPr>
        <p:spPr>
          <a:xfrm>
            <a:off x="1061800" y="2280505"/>
            <a:ext cx="7768869" cy="1110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Suivre une démarche industrielle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188912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188912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188912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rPr b="0" i="0" lang="fr-FR" sz="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                                 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rPr b="0" i="0" lang="fr-FR" sz="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                                 </a:t>
            </a:r>
            <a:endParaRPr/>
          </a:p>
          <a:p>
            <a:pPr indent="-188912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188912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188912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25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530" name="Google Shape;530;p25"/>
          <p:cNvGrpSpPr/>
          <p:nvPr/>
        </p:nvGrpSpPr>
        <p:grpSpPr>
          <a:xfrm>
            <a:off x="1730914" y="3067146"/>
            <a:ext cx="7490502" cy="1070071"/>
            <a:chOff x="2195" y="1310823"/>
            <a:chExt cx="7490502" cy="1070071"/>
          </a:xfrm>
        </p:grpSpPr>
        <p:sp>
          <p:nvSpPr>
            <p:cNvPr id="531" name="Google Shape;531;p25"/>
            <p:cNvSpPr/>
            <p:nvPr/>
          </p:nvSpPr>
          <p:spPr>
            <a:xfrm>
              <a:off x="2195" y="1310823"/>
              <a:ext cx="2675179" cy="1070071"/>
            </a:xfrm>
            <a:prstGeom prst="chevron">
              <a:avLst>
                <a:gd fmla="val 50000" name="adj"/>
              </a:avLst>
            </a:prstGeom>
            <a:solidFill>
              <a:srgbClr val="99CD49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5"/>
            <p:cNvSpPr txBox="1"/>
            <p:nvPr/>
          </p:nvSpPr>
          <p:spPr>
            <a:xfrm>
              <a:off x="537231" y="1310823"/>
              <a:ext cx="1605108" cy="107007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Questrial"/>
                <a:buNone/>
              </a:pPr>
              <a:r>
                <a:rPr b="0" i="0" lang="fr-FR" sz="21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rPr>
                <a:t>Cahier de charges</a:t>
              </a: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2409857" y="1310823"/>
              <a:ext cx="2675179" cy="1070071"/>
            </a:xfrm>
            <a:prstGeom prst="chevron">
              <a:avLst>
                <a:gd fmla="val 50000" name="adj"/>
              </a:avLst>
            </a:prstGeom>
            <a:solidFill>
              <a:srgbClr val="99CD49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5"/>
            <p:cNvSpPr txBox="1"/>
            <p:nvPr/>
          </p:nvSpPr>
          <p:spPr>
            <a:xfrm>
              <a:off x="2944893" y="1310823"/>
              <a:ext cx="1605108" cy="107007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Questrial"/>
                <a:buNone/>
              </a:pPr>
              <a:r>
                <a:rPr b="0" i="0" lang="fr-FR" sz="21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rPr>
                <a:t>Reformulation technique</a:t>
              </a: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4817518" y="1310823"/>
              <a:ext cx="2675179" cy="1070071"/>
            </a:xfrm>
            <a:prstGeom prst="chevron">
              <a:avLst>
                <a:gd fmla="val 50000" name="adj"/>
              </a:avLst>
            </a:prstGeom>
            <a:solidFill>
              <a:srgbClr val="99CD49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5"/>
            <p:cNvSpPr txBox="1"/>
            <p:nvPr/>
          </p:nvSpPr>
          <p:spPr>
            <a:xfrm>
              <a:off x="5352554" y="1310823"/>
              <a:ext cx="1605108" cy="107007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Questrial"/>
                <a:buNone/>
              </a:pPr>
              <a:r>
                <a:rPr b="0" i="0" lang="fr-FR" sz="21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rPr>
                <a:t>Répartition en pôles</a:t>
              </a:r>
              <a:endParaRPr/>
            </a:p>
          </p:txBody>
        </p:sp>
      </p:grpSp>
      <p:grpSp>
        <p:nvGrpSpPr>
          <p:cNvPr id="537" name="Google Shape;537;p25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538" name="Google Shape;538;p25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2" name="Google Shape;542;p25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4" name="Google Shape;544;p25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5" name="Google Shape;545;p25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8" name="Google Shape;548;p25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49" name="Google Shape;549;p25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550" name="Google Shape;550;p25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51" name="Google Shape;551;p25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52" name="Google Shape;552;p25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53" name="Google Shape;553;p25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56" name="Google Shape;556;p25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58" name="Google Shape;558;p25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60" name="Google Shape;560;p25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61" name="Google Shape;561;p25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64" name="Google Shape;564;p25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5" name="Google Shape;565;p25"/>
          <p:cNvSpPr txBox="1"/>
          <p:nvPr/>
        </p:nvSpPr>
        <p:spPr>
          <a:xfrm>
            <a:off x="1141862" y="3945340"/>
            <a:ext cx="7144602" cy="25758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estrial"/>
              <a:buChar char="•"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Objectif du groupe: réalisation d'un robot transmissible aux générations futures :</a:t>
            </a:r>
            <a:endParaRPr/>
          </a:p>
          <a:p>
            <a:pPr indent="-228600" lvl="2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estrial"/>
              <a:buChar char="•"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Base mobile fiable</a:t>
            </a:r>
            <a:endParaRPr/>
          </a:p>
          <a:p>
            <a:pPr indent="-228600" lvl="2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estrial"/>
              <a:buChar char="•"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Actionneurs modulables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66" name="Google Shape;566;p25"/>
          <p:cNvSpPr txBox="1"/>
          <p:nvPr/>
        </p:nvSpPr>
        <p:spPr>
          <a:xfrm>
            <a:off x="925772" y="1898176"/>
            <a:ext cx="320949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fr-FR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Projet concret et ludique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3) RÈGLEMENT DE LA COUPE 2019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572" name="Google Shape;572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1411" y="2268277"/>
            <a:ext cx="3494597" cy="351206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573" name="Google Shape;573;p26"/>
          <p:cNvSpPr txBox="1"/>
          <p:nvPr>
            <p:ph idx="1" type="body"/>
          </p:nvPr>
        </p:nvSpPr>
        <p:spPr>
          <a:xfrm>
            <a:off x="5034579" y="2249487"/>
            <a:ext cx="6012832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L'aire de jeu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Les éléments du jeu : les Atomes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Missions Atom Factory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Notre stratégie</a:t>
            </a:r>
            <a:endParaRPr/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79" name="Google Shape;579;p27"/>
          <p:cNvSpPr txBox="1"/>
          <p:nvPr>
            <p:ph type="title"/>
          </p:nvPr>
        </p:nvSpPr>
        <p:spPr>
          <a:xfrm>
            <a:off x="1019015" y="1093787"/>
            <a:ext cx="3059969" cy="4697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L'AIRE DE JEU</a:t>
            </a:r>
            <a:endParaRPr/>
          </a:p>
        </p:txBody>
      </p:sp>
      <p:sp>
        <p:nvSpPr>
          <p:cNvPr id="580" name="Google Shape;580;p27"/>
          <p:cNvSpPr/>
          <p:nvPr/>
        </p:nvSpPr>
        <p:spPr>
          <a:xfrm>
            <a:off x="4625084" y="0"/>
            <a:ext cx="7566916" cy="6848476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581" name="Google Shape;581;p27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582" name="Google Shape;582;p27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586" name="Google Shape;586;p27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588" name="Google Shape;588;p27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589" name="Google Shape;589;p27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592" name="Google Shape;592;p27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93" name="Google Shape;593;p27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60000"/>
              </a:scheme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594" name="Google Shape;594;p27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595" name="Google Shape;595;p27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596" name="Google Shape;596;p27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597" name="Google Shape;597;p27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00" name="Google Shape;600;p27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02" name="Google Shape;602;p27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04" name="Google Shape;604;p27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05" name="Google Shape;605;p27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08" name="Google Shape;608;p27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Une image contenant intérieur, assis&#10;&#10;Description générée avec un niveau de confiance très élevé" id="609" name="Google Shape;609;p2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30980" y="448396"/>
            <a:ext cx="8530826" cy="578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15" name="Google Shape;615;p28"/>
          <p:cNvSpPr txBox="1"/>
          <p:nvPr>
            <p:ph type="title"/>
          </p:nvPr>
        </p:nvSpPr>
        <p:spPr>
          <a:xfrm>
            <a:off x="1019015" y="1093787"/>
            <a:ext cx="3059969" cy="4697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fr-FR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LES ÉLÉMENTS DU JEU : LES ATOMES</a:t>
            </a:r>
            <a:endParaRPr/>
          </a:p>
        </p:txBody>
      </p:sp>
      <p:sp>
        <p:nvSpPr>
          <p:cNvPr id="616" name="Google Shape;616;p28"/>
          <p:cNvSpPr/>
          <p:nvPr/>
        </p:nvSpPr>
        <p:spPr>
          <a:xfrm>
            <a:off x="4625084" y="0"/>
            <a:ext cx="7566916" cy="6848476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617" name="Google Shape;617;p28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618" name="Google Shape;618;p28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22" name="Google Shape;622;p28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24" name="Google Shape;624;p28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25" name="Google Shape;625;p28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28" name="Google Shape;628;p28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29" name="Google Shape;629;p28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60000"/>
              </a:scheme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630" name="Google Shape;630;p28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31" name="Google Shape;631;p28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32" name="Google Shape;632;p28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33" name="Google Shape;633;p28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36" name="Google Shape;636;p28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8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38" name="Google Shape;638;p28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40" name="Google Shape;640;p28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41" name="Google Shape;641;p28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44" name="Google Shape;644;p28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Une image contenant casino, pièce&#10;&#10;Description générée avec un niveau de confiance très élevé" id="645" name="Google Shape;64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9813" y="2178970"/>
            <a:ext cx="6095999" cy="1999023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28"/>
          <p:cNvSpPr txBox="1"/>
          <p:nvPr/>
        </p:nvSpPr>
        <p:spPr>
          <a:xfrm>
            <a:off x="4280847" y="4843818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Greenium 120g</a:t>
            </a:r>
            <a:endParaRPr/>
          </a:p>
        </p:txBody>
      </p:sp>
      <p:sp>
        <p:nvSpPr>
          <p:cNvPr id="647" name="Google Shape;647;p28"/>
          <p:cNvSpPr txBox="1"/>
          <p:nvPr/>
        </p:nvSpPr>
        <p:spPr>
          <a:xfrm>
            <a:off x="6020935" y="4366146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Blueium 170g</a:t>
            </a:r>
            <a:endParaRPr/>
          </a:p>
        </p:txBody>
      </p:sp>
      <p:sp>
        <p:nvSpPr>
          <p:cNvPr id="648" name="Google Shape;648;p28"/>
          <p:cNvSpPr txBox="1"/>
          <p:nvPr/>
        </p:nvSpPr>
        <p:spPr>
          <a:xfrm>
            <a:off x="7328846" y="4832444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Redium 60g</a:t>
            </a:r>
            <a:endParaRPr/>
          </a:p>
        </p:txBody>
      </p:sp>
      <p:sp>
        <p:nvSpPr>
          <p:cNvPr id="649" name="Google Shape;649;p28"/>
          <p:cNvSpPr txBox="1"/>
          <p:nvPr/>
        </p:nvSpPr>
        <p:spPr>
          <a:xfrm>
            <a:off x="9103056" y="4366146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Goldenium 340g</a:t>
            </a:r>
            <a:endParaRPr/>
          </a:p>
        </p:txBody>
      </p:sp>
      <p:sp>
        <p:nvSpPr>
          <p:cNvPr id="650" name="Google Shape;650;p28"/>
          <p:cNvSpPr txBox="1"/>
          <p:nvPr/>
        </p:nvSpPr>
        <p:spPr>
          <a:xfrm>
            <a:off x="5656997" y="1090683"/>
            <a:ext cx="565472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Les atomes sont représentés par des palets de hockey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56" name="Google Shape;656;p29"/>
          <p:cNvSpPr txBox="1"/>
          <p:nvPr>
            <p:ph type="title"/>
          </p:nvPr>
        </p:nvSpPr>
        <p:spPr>
          <a:xfrm>
            <a:off x="1019015" y="1093787"/>
            <a:ext cx="3059969" cy="4697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Questrial"/>
              <a:buNone/>
            </a:pPr>
            <a:r>
              <a:rPr b="0" i="0" lang="fr-FR" sz="33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MISSIONS ATOM FACTORY</a:t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Questrial"/>
              <a:buNone/>
            </a:pPr>
            <a:r>
              <a:t/>
            </a:r>
            <a:endParaRPr b="0" i="0" sz="33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57" name="Google Shape;657;p29"/>
          <p:cNvSpPr/>
          <p:nvPr/>
        </p:nvSpPr>
        <p:spPr>
          <a:xfrm>
            <a:off x="4625084" y="0"/>
            <a:ext cx="7566916" cy="6848476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58" name="Google Shape;658;p29"/>
          <p:cNvSpPr txBox="1"/>
          <p:nvPr>
            <p:ph idx="1" type="body"/>
          </p:nvPr>
        </p:nvSpPr>
        <p:spPr>
          <a:xfrm>
            <a:off x="5943348" y="1594206"/>
            <a:ext cx="5831944" cy="4697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Classer les atomes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Peser les atomes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Créer un nouvel élément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Faire sa propre expérience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fr-FR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Prédire les éléments non connus</a:t>
            </a:r>
            <a:endParaRPr/>
          </a:p>
        </p:txBody>
      </p:sp>
      <p:grpSp>
        <p:nvGrpSpPr>
          <p:cNvPr id="659" name="Google Shape;659;p29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660" name="Google Shape;660;p29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9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9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9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64" name="Google Shape;664;p29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66" name="Google Shape;666;p29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67" name="Google Shape;667;p29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70" name="Google Shape;670;p29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1" name="Google Shape;671;p29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dk2">
                <a:alpha val="60000"/>
              </a:scheme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672" name="Google Shape;672;p29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73" name="Google Shape;673;p29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74" name="Google Shape;674;p29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75" name="Google Shape;675;p29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78" name="Google Shape;678;p29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80" name="Google Shape;680;p29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82" name="Google Shape;682;p29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83" name="Google Shape;683;p29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</p:sp>
        <p:sp>
          <p:nvSpPr>
            <p:cNvPr id="686" name="Google Shape;686;p29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